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69" r:id="rId4"/>
    <p:sldId id="271" r:id="rId5"/>
    <p:sldId id="273" r:id="rId6"/>
    <p:sldId id="272" r:id="rId7"/>
    <p:sldId id="274" r:id="rId8"/>
    <p:sldId id="275" r:id="rId9"/>
    <p:sldId id="260" r:id="rId10"/>
    <p:sldId id="264" r:id="rId11"/>
    <p:sldId id="265" r:id="rId12"/>
    <p:sldId id="277" r:id="rId13"/>
    <p:sldId id="270" r:id="rId14"/>
    <p:sldId id="278" r:id="rId15"/>
    <p:sldId id="282" r:id="rId16"/>
    <p:sldId id="279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33" d="100"/>
          <a:sy n="133" d="100"/>
        </p:scale>
        <p:origin x="32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5:13:50.86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5:13:52.28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5:14:01.51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79 24575,'0'-7'0,"0"-1"0,0-4 0,0 0 0,0 0 0,0 0 0,0 4 0,0 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2E69F-FD32-1542-B246-ED29A3AF44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A5F44-551E-B744-B498-83AB00A44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F78E5-A86B-3249-A107-09015C6187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9497-2625-5247-88BC-4E29F0BB6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008D0-09AE-684C-8579-ABC80E345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A37E3-EDBF-694D-B099-52A54E68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085DB-4936-894D-9B65-99F264EC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E9AD-0046-D04F-9767-0B9D8046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3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9694-D8A3-0A4B-91B4-2456CF4F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0A488-9C00-C34A-902A-8756C6D4D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E82BA-ED17-1E45-9501-7B61FD6A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2F6B9-3D96-8F42-8B68-792360BE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D8A64-CA72-4B49-AA18-08DC3B4E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8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9797-CC51-8F41-B231-9B9B66B94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BE701-4227-6248-AB86-73E27B93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3DC5-30A7-6341-87D4-E39D426D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8A95-FC72-1249-A4B7-E5D004BE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A488-9F2D-4C49-823D-049252DC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0475-937D-1D4F-A546-5B0B30DF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F21E-9835-1847-8A25-212B8B608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8C9B-DB93-1043-A06A-391F371B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AD9D-0A17-B54E-9A63-0B8AA3EC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D4EE4-7E89-0446-90FF-2947720F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8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AA0-152C-7149-AD0F-8331B23A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0976C-1799-7D4D-A601-D8AC387C8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B4A6-8D4F-6445-9B4F-A7D7ADD4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FC076-30C9-6841-885B-99DA9D97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27F1-686C-2D45-BBFC-1C186895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2CFF-0511-F640-8E57-96E8F302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069F7-5DCA-AB42-90B1-044BBC73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8A3FC-841D-3540-B47A-567BF0B6F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89BF-EDF5-1A4C-BA09-1AEDAC08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1D706-13D1-714C-9300-4F187C41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F1B7F-60FB-214F-AB4A-BA056915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9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2DAF-029D-EE4E-B967-0494171D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FDBC0-8545-E547-A9B6-E4381A19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77F34-7911-9B42-9C59-B25844E38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187C5-8E04-1C45-A07F-B4286F085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BCF79-E928-1D43-8929-FAD0F2DB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AE09D-9216-DE4A-8DE6-F2C54DB4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BFCD0-789D-604A-81E2-29B709DD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4DFEA-78BB-894A-975C-DD5369F4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0EE2-DD1F-234E-A982-8860A27E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2241D-9E26-C44A-8310-8F3E5391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25680-FF05-EA4F-AE7D-E7D0B08F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94FFF-E076-2A42-BA02-AD561213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6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E1CDA-E154-5746-B59D-3B70819D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B944-81B6-EA49-B86C-F5BBF3AD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0C26F-98F3-2943-825D-77067730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6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9F7B-BF1D-654D-AD38-9A69C40B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7F21-3AC3-A845-8286-61C6336CD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F69DB-8855-224F-A2F2-18257809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373C3-7FF1-DD43-8677-30669738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74EF0-1D97-F241-9B82-86D053F6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1221B-A225-BA4D-B658-46FAB9EF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8ABC-3911-D04A-8E3D-B4A22664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9BA9A-9F09-7C42-A3FD-01903D6F2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3BBE-BCBF-A34C-B2B7-65F2B84A3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64894-BE24-A24B-B08E-82BC07CE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3463D-64E5-3A4B-BED6-31869337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2473F-E86B-E74D-87B2-0AA264D5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4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CE982-A625-F844-9628-ED883977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2A7F-8BDF-864D-8A53-6C7A0BBD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8A608-9B87-0E48-BFAC-AF8720819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BA483-D9E2-D248-9C74-61D6AEBEFE8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CB84-97AE-6040-BDE3-611A1478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20F78-7BCE-1145-9DFF-D80A9277E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5772-4FFF-0E44-87D3-1EE22E96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0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F00C-E396-A24F-986C-6241EE267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 Essentiality</a:t>
            </a:r>
            <a:br>
              <a:rPr lang="en-US" dirty="0"/>
            </a:br>
            <a:r>
              <a:rPr lang="en-US" dirty="0"/>
              <a:t>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A1A21-8C93-BF49-A186-3C81D64C0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Davidson</a:t>
            </a:r>
          </a:p>
          <a:p>
            <a:r>
              <a:rPr lang="en-US" dirty="0"/>
              <a:t>3/13/2020</a:t>
            </a:r>
          </a:p>
        </p:txBody>
      </p:sp>
    </p:spTree>
    <p:extLst>
      <p:ext uri="{BB962C8B-B14F-4D97-AF65-F5344CB8AC3E}">
        <p14:creationId xmlns:p14="http://schemas.microsoft.com/office/powerpoint/2010/main" val="342099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BF3C5-1184-1044-8A8B-CD5FA6D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144" y="613317"/>
            <a:ext cx="4174342" cy="605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EBBAE-1DD0-5340-8A06-7D476000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04" y="613317"/>
            <a:ext cx="4174342" cy="6054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2EB9A-A6B8-2C42-BAD3-F3DFB037527A}"/>
              </a:ext>
            </a:extLst>
          </p:cNvPr>
          <p:cNvSpPr txBox="1"/>
          <p:nvPr/>
        </p:nvSpPr>
        <p:spPr>
          <a:xfrm>
            <a:off x="358346" y="333632"/>
            <a:ext cx="1070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9FB7A-896C-B949-B83F-46D9C550A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830" y="613317"/>
            <a:ext cx="4174342" cy="60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ECFBD-6E8C-464A-9730-F8A8B064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1271700"/>
            <a:ext cx="3209544" cy="401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C46E0-CB78-2242-8F8C-F23D8D98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271700"/>
            <a:ext cx="3209544" cy="4011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B4611-3F6D-9642-AF8B-C384B01CB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271700"/>
            <a:ext cx="3209544" cy="4011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22DE3-69AB-5A4B-8E32-C2C29A7E1664}"/>
              </a:ext>
            </a:extLst>
          </p:cNvPr>
          <p:cNvSpPr txBox="1"/>
          <p:nvPr/>
        </p:nvSpPr>
        <p:spPr>
          <a:xfrm>
            <a:off x="247134" y="296562"/>
            <a:ext cx="100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discussion as previous “skittles” plot</a:t>
            </a:r>
          </a:p>
        </p:txBody>
      </p:sp>
    </p:spTree>
    <p:extLst>
      <p:ext uri="{BB962C8B-B14F-4D97-AF65-F5344CB8AC3E}">
        <p14:creationId xmlns:p14="http://schemas.microsoft.com/office/powerpoint/2010/main" val="28289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DFE5-0579-704C-AFB9-C16C97FE5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12CA2-1716-BF4C-9E2A-1CF3BB7B4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 Gene Dependency from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68196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BA90-B888-0F42-879B-D05CE5A6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Mapper Mode</a:t>
            </a:r>
            <a:br>
              <a:rPr lang="en-US" dirty="0"/>
            </a:br>
            <a:r>
              <a:rPr lang="en-US" sz="2400" dirty="0"/>
              <a:t>Evaluating architectures of the following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07EB1-F51E-5A4C-B994-CC82B6A7C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465" y="1923470"/>
            <a:ext cx="6976249" cy="471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AB3C0-90E5-3045-ADF7-938DA37463FE}"/>
              </a:ext>
            </a:extLst>
          </p:cNvPr>
          <p:cNvSpPr txBox="1"/>
          <p:nvPr/>
        </p:nvSpPr>
        <p:spPr>
          <a:xfrm>
            <a:off x="-244734" y="3912924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 Expression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64F91-92DD-9F4C-ADC8-4E99391273C1}"/>
              </a:ext>
            </a:extLst>
          </p:cNvPr>
          <p:cNvSpPr txBox="1"/>
          <p:nvPr/>
        </p:nvSpPr>
        <p:spPr>
          <a:xfrm>
            <a:off x="8294302" y="3915008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 Dependency Data</a:t>
            </a:r>
          </a:p>
        </p:txBody>
      </p:sp>
    </p:spTree>
    <p:extLst>
      <p:ext uri="{BB962C8B-B14F-4D97-AF65-F5344CB8AC3E}">
        <p14:creationId xmlns:p14="http://schemas.microsoft.com/office/powerpoint/2010/main" val="388670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1067-CF53-8248-9A2C-4F930870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F3483-7F9F-9249-86E3-211076A2A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validate outperform training data set?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84E39-F461-4A4C-A977-A70B54ED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62" y="2213436"/>
            <a:ext cx="4939118" cy="3575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C100F-0BF8-8844-A267-923B771201D7}"/>
              </a:ext>
            </a:extLst>
          </p:cNvPr>
          <p:cNvSpPr txBox="1"/>
          <p:nvPr/>
        </p:nvSpPr>
        <p:spPr>
          <a:xfrm>
            <a:off x="7367752" y="2617075"/>
            <a:ext cx="35209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layer in </a:t>
            </a:r>
            <a:r>
              <a:rPr lang="en-US" sz="1600" dirty="0" err="1"/>
              <a:t>mapperModel.layers</a:t>
            </a:r>
            <a:r>
              <a:rPr lang="en-US" sz="1600" dirty="0"/>
              <a:t>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layer.name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400" dirty="0"/>
              <a:t>Input</a:t>
            </a:r>
          </a:p>
          <a:p>
            <a:endParaRPr lang="en-US" sz="1400" dirty="0"/>
          </a:p>
          <a:p>
            <a:r>
              <a:rPr lang="en-US" sz="1400" dirty="0"/>
              <a:t>e1024</a:t>
            </a:r>
          </a:p>
          <a:p>
            <a:r>
              <a:rPr lang="en-US" sz="1400" dirty="0"/>
              <a:t>e512</a:t>
            </a:r>
          </a:p>
          <a:p>
            <a:r>
              <a:rPr lang="en-US" sz="1400" dirty="0"/>
              <a:t>e256</a:t>
            </a:r>
          </a:p>
          <a:p>
            <a:r>
              <a:rPr lang="en-US" sz="1400" dirty="0"/>
              <a:t>E128</a:t>
            </a:r>
          </a:p>
          <a:p>
            <a:endParaRPr lang="en-US" sz="1400" dirty="0"/>
          </a:p>
          <a:p>
            <a:r>
              <a:rPr lang="en-US" sz="1400" dirty="0"/>
              <a:t>Bottleneck</a:t>
            </a:r>
          </a:p>
          <a:p>
            <a:endParaRPr lang="en-US" sz="1400" dirty="0"/>
          </a:p>
          <a:p>
            <a:r>
              <a:rPr lang="en-US" sz="1400" dirty="0"/>
              <a:t>d128</a:t>
            </a:r>
          </a:p>
          <a:p>
            <a:r>
              <a:rPr lang="en-US" sz="1400" dirty="0"/>
              <a:t>d256</a:t>
            </a:r>
          </a:p>
          <a:p>
            <a:r>
              <a:rPr lang="en-US" sz="1400" dirty="0"/>
              <a:t>d512</a:t>
            </a:r>
          </a:p>
          <a:p>
            <a:r>
              <a:rPr lang="en-US" sz="1400" dirty="0"/>
              <a:t>D1024</a:t>
            </a:r>
          </a:p>
          <a:p>
            <a:endParaRPr lang="en-US" sz="1400" dirty="0"/>
          </a:p>
          <a:p>
            <a:r>
              <a:rPr lang="en-US" sz="1400" dirty="0" err="1"/>
              <a:t>dOut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F38EAC-2E8D-DA47-999F-9EFD8516432D}"/>
              </a:ext>
            </a:extLst>
          </p:cNvPr>
          <p:cNvCxnSpPr>
            <a:cxnSpLocks/>
          </p:cNvCxnSpPr>
          <p:nvPr/>
        </p:nvCxnSpPr>
        <p:spPr>
          <a:xfrm flipV="1">
            <a:off x="1830074" y="2759242"/>
            <a:ext cx="1811485" cy="3463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10EDE9-B2DA-4845-A78A-20B5DD154C42}"/>
                  </a:ext>
                </a:extLst>
              </p14:cNvPr>
              <p14:cNvContentPartPr/>
              <p14:nvPr/>
            </p14:nvContentPartPr>
            <p14:xfrm>
              <a:off x="3328054" y="336779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10EDE9-B2DA-4845-A78A-20B5DD154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3734" y="33634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0238D8-4B95-3546-AFE4-7B374278A708}"/>
                  </a:ext>
                </a:extLst>
              </p14:cNvPr>
              <p14:cNvContentPartPr/>
              <p14:nvPr/>
            </p14:nvContentPartPr>
            <p14:xfrm>
              <a:off x="3833494" y="316979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0238D8-4B95-3546-AFE4-7B374278A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174" y="31654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DFC6EC-FF9E-5541-9A91-0C8F2BD48B35}"/>
                  </a:ext>
                </a:extLst>
              </p14:cNvPr>
              <p14:cNvContentPartPr/>
              <p14:nvPr/>
            </p14:nvContentPartPr>
            <p14:xfrm>
              <a:off x="2919814" y="-392410"/>
              <a:ext cx="360" cy="28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DFC6EC-FF9E-5541-9A91-0C8F2BD48B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5494" y="-396730"/>
                <a:ext cx="900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BC93-4FC6-0444-89C4-67B8CC2F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031"/>
          </a:xfrm>
        </p:spPr>
        <p:txBody>
          <a:bodyPr>
            <a:normAutofit fontScale="90000"/>
          </a:bodyPr>
          <a:lstStyle/>
          <a:p>
            <a:r>
              <a:rPr lang="en-US" dirty="0"/>
              <a:t>Theory's and debug strategy</a:t>
            </a:r>
            <a:br>
              <a:rPr lang="en-US" dirty="0"/>
            </a:br>
            <a:r>
              <a:rPr lang="en-US" sz="2000" dirty="0">
                <a:highlight>
                  <a:srgbClr val="FFFF00"/>
                </a:highlight>
              </a:rPr>
              <a:t>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422E-D201-614A-A30C-DD9BAC13E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89680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Are we using </a:t>
            </a:r>
            <a:r>
              <a:rPr lang="en-US" sz="1600" dirty="0" err="1"/>
              <a:t>Keras</a:t>
            </a:r>
            <a:r>
              <a:rPr lang="en-US" sz="1600" dirty="0"/>
              <a:t> and </a:t>
            </a:r>
            <a:r>
              <a:rPr lang="en-US" sz="1600" dirty="0" err="1"/>
              <a:t>Tensorflow</a:t>
            </a:r>
            <a:r>
              <a:rPr lang="en-US" sz="1600" dirty="0"/>
              <a:t> correctly?</a:t>
            </a:r>
          </a:p>
          <a:p>
            <a:r>
              <a:rPr lang="en-US" sz="1400" b="1" dirty="0"/>
              <a:t>Adjust learning rate</a:t>
            </a:r>
          </a:p>
          <a:p>
            <a:pPr marL="0" indent="0">
              <a:buNone/>
            </a:pP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r>
              <a:rPr lang="en-US" sz="1400" b="1" dirty="0"/>
              <a:t>Early stop verse num epochs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6755F-EF88-B440-92E4-B4AF1F9EDAA5}"/>
              </a:ext>
            </a:extLst>
          </p:cNvPr>
          <p:cNvSpPr txBox="1"/>
          <p:nvPr/>
        </p:nvSpPr>
        <p:spPr>
          <a:xfrm>
            <a:off x="2560319" y="1977795"/>
            <a:ext cx="4976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BATCH_SIZE=1024</a:t>
            </a:r>
          </a:p>
          <a:p>
            <a:r>
              <a:rPr lang="en-US" sz="1400" dirty="0"/>
              <a:t>N_TRAIN = </a:t>
            </a:r>
            <a:r>
              <a:rPr lang="en-US" sz="1400" dirty="0" err="1"/>
              <a:t>trainingData.shape</a:t>
            </a:r>
            <a:r>
              <a:rPr lang="en-US" sz="1400" dirty="0"/>
              <a:t>[0]</a:t>
            </a:r>
          </a:p>
          <a:p>
            <a:r>
              <a:rPr lang="en-US" sz="1400" dirty="0"/>
              <a:t>STEPS_PER_EPOCH = N_TRAIN//BATCH_SIZE</a:t>
            </a:r>
          </a:p>
          <a:p>
            <a:r>
              <a:rPr lang="en-US" sz="1400" dirty="0" err="1"/>
              <a:t>lr_schedule</a:t>
            </a:r>
            <a:r>
              <a:rPr lang="en-US" sz="1400" dirty="0"/>
              <a:t> = </a:t>
            </a:r>
            <a:r>
              <a:rPr lang="en-US" sz="1400" dirty="0" err="1"/>
              <a:t>tf.keras.optimizers.schedules.InverseTimeDecay</a:t>
            </a:r>
            <a:r>
              <a:rPr lang="en-US" sz="1400" dirty="0"/>
              <a:t>(</a:t>
            </a:r>
          </a:p>
          <a:p>
            <a:r>
              <a:rPr lang="en-US" sz="1400" dirty="0"/>
              <a:t>  0.001,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decay_steps</a:t>
            </a:r>
            <a:r>
              <a:rPr lang="en-US" sz="1400" dirty="0"/>
              <a:t>=STEPS_PER_EPOCH*1000,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decay_rate</a:t>
            </a:r>
            <a:r>
              <a:rPr lang="en-US" sz="1400" dirty="0"/>
              <a:t>=1,</a:t>
            </a:r>
          </a:p>
          <a:p>
            <a:r>
              <a:rPr lang="en-US" sz="1400" dirty="0"/>
              <a:t>  staircase=False)</a:t>
            </a:r>
          </a:p>
          <a:p>
            <a:endParaRPr lang="en-US" sz="1400" dirty="0"/>
          </a:p>
          <a:p>
            <a:r>
              <a:rPr lang="en-US" sz="1400" dirty="0" err="1"/>
              <a:t>adam</a:t>
            </a:r>
            <a:r>
              <a:rPr lang="en-US" sz="1400" dirty="0"/>
              <a:t> = </a:t>
            </a:r>
            <a:r>
              <a:rPr lang="en-US" sz="1400" dirty="0" err="1"/>
              <a:t>tf.keras.optimizers.Adam</a:t>
            </a:r>
            <a:r>
              <a:rPr lang="en-US" sz="1400" dirty="0"/>
              <a:t>(</a:t>
            </a:r>
            <a:r>
              <a:rPr lang="en-US" sz="1400" dirty="0" err="1"/>
              <a:t>lr_schedule</a:t>
            </a:r>
            <a:r>
              <a:rPr lang="en-US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57D66-0409-B24B-832B-0E3F7FC8883F}"/>
              </a:ext>
            </a:extLst>
          </p:cNvPr>
          <p:cNvSpPr txBox="1"/>
          <p:nvPr/>
        </p:nvSpPr>
        <p:spPr>
          <a:xfrm>
            <a:off x="2560319" y="4831882"/>
            <a:ext cx="52709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get_callbacks</a:t>
            </a:r>
            <a:r>
              <a:rPr lang="en-US" dirty="0"/>
              <a:t>(name):</a:t>
            </a:r>
          </a:p>
          <a:p>
            <a:r>
              <a:rPr lang="en-US" dirty="0"/>
              <a:t>  return [</a:t>
            </a:r>
          </a:p>
          <a:p>
            <a:r>
              <a:rPr lang="en-US" dirty="0"/>
              <a:t>    </a:t>
            </a:r>
            <a:r>
              <a:rPr lang="en-US" dirty="0" err="1"/>
              <a:t>tfdocs.modeling.EpochDots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tf.keras.callbacks.EarlyStopping</a:t>
            </a:r>
            <a:r>
              <a:rPr lang="en-US" dirty="0"/>
              <a:t>(monitor=' </a:t>
            </a:r>
            <a:r>
              <a:rPr lang="en-US" dirty="0" err="1"/>
              <a:t>val_loss</a:t>
            </a:r>
            <a:r>
              <a:rPr lang="en-US" dirty="0"/>
              <a:t>'),</a:t>
            </a:r>
          </a:p>
          <a:p>
            <a:r>
              <a:rPr lang="en-US" dirty="0"/>
              <a:t>    </a:t>
            </a:r>
            <a:r>
              <a:rPr lang="en-US" dirty="0" err="1"/>
              <a:t>tf.keras.callbacks.TensorBoard</a:t>
            </a:r>
            <a:r>
              <a:rPr lang="en-US" dirty="0"/>
              <a:t>(</a:t>
            </a:r>
            <a:r>
              <a:rPr lang="en-US" dirty="0" err="1"/>
              <a:t>logdir</a:t>
            </a:r>
            <a:r>
              <a:rPr lang="en-US" dirty="0"/>
              <a:t>/name),</a:t>
            </a:r>
          </a:p>
          <a:p>
            <a:r>
              <a:rPr lang="en-US" dirty="0"/>
              <a:t>  ]</a:t>
            </a:r>
          </a:p>
        </p:txBody>
      </p:sp>
    </p:spTree>
    <p:extLst>
      <p:ext uri="{BB962C8B-B14F-4D97-AF65-F5344CB8AC3E}">
        <p14:creationId xmlns:p14="http://schemas.microsoft.com/office/powerpoint/2010/main" val="242729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EBD0-36AF-5144-87C3-3C1C541C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Theory's and debug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4B7D-9EA9-2E42-B886-42055CA0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Checked for data leaks</a:t>
            </a:r>
          </a:p>
          <a:p>
            <a:pPr lvl="1"/>
            <a:r>
              <a:rPr lang="en-US" dirty="0"/>
              <a:t>We generate the random knockout matrix</a:t>
            </a:r>
          </a:p>
        </p:txBody>
      </p:sp>
    </p:spTree>
    <p:extLst>
      <p:ext uri="{BB962C8B-B14F-4D97-AF65-F5344CB8AC3E}">
        <p14:creationId xmlns:p14="http://schemas.microsoft.com/office/powerpoint/2010/main" val="184426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BC93-4FC6-0444-89C4-67B8CC2F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Theory's and debug strategy</a:t>
            </a:r>
            <a:br>
              <a:rPr lang="en-US" dirty="0"/>
            </a:br>
            <a:r>
              <a:rPr lang="en-US" sz="1800" dirty="0">
                <a:highlight>
                  <a:srgbClr val="FFFF00"/>
                </a:highlight>
              </a:rPr>
              <a:t>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422E-D201-614A-A30C-DD9BAC13E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Tune and Debug our Neural Network architecture</a:t>
            </a:r>
          </a:p>
          <a:p>
            <a:pPr lvl="1"/>
            <a:r>
              <a:rPr lang="en-US" dirty="0"/>
              <a:t>Do we have to many learned parameters for the amount of data?</a:t>
            </a:r>
          </a:p>
          <a:p>
            <a:pPr lvl="1"/>
            <a:r>
              <a:rPr lang="en-US" dirty="0"/>
              <a:t>Do we have enough capacity?</a:t>
            </a:r>
          </a:p>
          <a:p>
            <a:pPr lvl="1"/>
            <a:r>
              <a:rPr lang="en-US" dirty="0"/>
              <a:t>Is our architecture to deep?</a:t>
            </a:r>
          </a:p>
          <a:p>
            <a:pPr lvl="2"/>
            <a:r>
              <a:rPr lang="en-US" dirty="0"/>
              <a:t>Vanishing gradients?</a:t>
            </a:r>
          </a:p>
          <a:p>
            <a:pPr lvl="1"/>
            <a:r>
              <a:rPr lang="en-US" dirty="0"/>
              <a:t>Initialization bugs?</a:t>
            </a:r>
          </a:p>
          <a:p>
            <a:pPr lvl="2"/>
            <a:r>
              <a:rPr lang="en-US" dirty="0"/>
              <a:t>Exploding gradient</a:t>
            </a:r>
          </a:p>
          <a:p>
            <a:pPr lvl="1"/>
            <a:r>
              <a:rPr lang="en-US" dirty="0"/>
              <a:t>Add regularization</a:t>
            </a:r>
          </a:p>
          <a:p>
            <a:pPr lvl="2"/>
            <a:r>
              <a:rPr lang="en-US" dirty="0"/>
              <a:t>L1, L2, Drop out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EBD0-36AF-5144-87C3-3C1C541C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039"/>
          </a:xfrm>
        </p:spPr>
        <p:txBody>
          <a:bodyPr>
            <a:normAutofit/>
          </a:bodyPr>
          <a:lstStyle/>
          <a:p>
            <a:r>
              <a:rPr lang="en-US" sz="2800" dirty="0"/>
              <a:t>Theory's and debug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4B7D-9EA9-2E42-B886-42055CA07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164"/>
            <a:ext cx="10515600" cy="4742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b="1" dirty="0"/>
              <a:t>Explore error terms</a:t>
            </a:r>
          </a:p>
          <a:p>
            <a:pPr marL="0" indent="0">
              <a:buNone/>
            </a:pPr>
            <a:r>
              <a:rPr lang="en-US" sz="1700" dirty="0"/>
              <a:t>train set descriptive stats</a:t>
            </a:r>
          </a:p>
          <a:p>
            <a:pPr marL="0" indent="0">
              <a:buNone/>
            </a:pPr>
            <a:r>
              <a:rPr lang="en-US" sz="1700" dirty="0"/>
              <a:t>min    : -2.6574</a:t>
            </a:r>
          </a:p>
          <a:p>
            <a:pPr marL="0" indent="0">
              <a:buNone/>
            </a:pPr>
            <a:r>
              <a:rPr lang="en-US" sz="1700" dirty="0"/>
              <a:t>max   : +1.7028</a:t>
            </a:r>
          </a:p>
          <a:p>
            <a:pPr marL="0" indent="0">
              <a:buNone/>
            </a:pPr>
            <a:r>
              <a:rPr lang="en-US" sz="1700" dirty="0"/>
              <a:t>mean : -0.0360</a:t>
            </a:r>
          </a:p>
          <a:p>
            <a:pPr marL="0" indent="0">
              <a:buNone/>
            </a:pPr>
            <a:r>
              <a:rPr lang="en-US" sz="1700" dirty="0"/>
              <a:t>std      : +0.1915</a:t>
            </a:r>
          </a:p>
          <a:p>
            <a:pPr marL="0" indent="0">
              <a:buNone/>
            </a:pPr>
            <a:r>
              <a:rPr lang="en-US" sz="1700" dirty="0"/>
              <a:t>0.25    : -1.2744</a:t>
            </a:r>
          </a:p>
          <a:p>
            <a:pPr marL="0" indent="0">
              <a:buNone/>
            </a:pPr>
            <a:r>
              <a:rPr lang="en-US" sz="1700" dirty="0"/>
              <a:t>0.50    : -1.1213</a:t>
            </a:r>
          </a:p>
          <a:p>
            <a:pPr marL="0" indent="0">
              <a:buNone/>
            </a:pPr>
            <a:r>
              <a:rPr lang="en-US" sz="1700" dirty="0"/>
              <a:t>0.75    : -1.0035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Mean Squared Error: Are squared error terms washing out?</a:t>
            </a:r>
          </a:p>
          <a:p>
            <a:pPr lvl="1"/>
            <a:r>
              <a:rPr lang="en-US" dirty="0"/>
              <a:t>Low Rank Matrix Factorization use squared Error</a:t>
            </a:r>
          </a:p>
          <a:p>
            <a:pPr lvl="1"/>
            <a:r>
              <a:rPr lang="en-US" dirty="0"/>
              <a:t>Use Mean ABS Error </a:t>
            </a:r>
          </a:p>
          <a:p>
            <a:pPr lvl="1"/>
            <a:r>
              <a:rPr lang="en-US" dirty="0"/>
              <a:t>Use custom cost function. Add constant to each error term to MSE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3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7CB2-AA3D-D140-9C72-4AA412B09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0DE73-E822-C94A-872F-FC365FEAC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 Dependency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Recommender System: Hybrid Collaborative Filtering </a:t>
            </a:r>
          </a:p>
          <a:p>
            <a:r>
              <a:rPr lang="en-US" dirty="0"/>
              <a:t>Low Rank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60896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7749-B613-0746-BD09-BBBE9D7B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System: Hybrid Collaborative Filtering (Low Rank Matrix Factorization)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DF8F5C-98B7-6140-BB67-9CF1729B74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36475" y="3259009"/>
          <a:ext cx="3470190" cy="29667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94038">
                  <a:extLst>
                    <a:ext uri="{9D8B030D-6E8A-4147-A177-3AD203B41FA5}">
                      <a16:colId xmlns:a16="http://schemas.microsoft.com/office/drawing/2014/main" val="3315305115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935404048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31359555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87892581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38883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3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9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81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9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900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1489D2-635D-0D47-AF6F-50B612B6B080}"/>
              </a:ext>
            </a:extLst>
          </p:cNvPr>
          <p:cNvGraphicFramePr>
            <a:graphicFrameLocks noGrp="1"/>
          </p:cNvGraphicFramePr>
          <p:nvPr/>
        </p:nvGraphicFramePr>
        <p:xfrm>
          <a:off x="5338117" y="3266463"/>
          <a:ext cx="2125362" cy="2966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8454">
                  <a:extLst>
                    <a:ext uri="{9D8B030D-6E8A-4147-A177-3AD203B41FA5}">
                      <a16:colId xmlns:a16="http://schemas.microsoft.com/office/drawing/2014/main" val="1324086235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22088780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4037314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1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8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8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2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3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1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4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639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02170A-3F2C-C448-9480-A09A7788C92B}"/>
              </a:ext>
            </a:extLst>
          </p:cNvPr>
          <p:cNvGraphicFramePr>
            <a:graphicFrameLocks noGrp="1"/>
          </p:cNvGraphicFramePr>
          <p:nvPr/>
        </p:nvGraphicFramePr>
        <p:xfrm>
          <a:off x="7636473" y="2054195"/>
          <a:ext cx="3470190" cy="1112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94038">
                  <a:extLst>
                    <a:ext uri="{9D8B030D-6E8A-4147-A177-3AD203B41FA5}">
                      <a16:colId xmlns:a16="http://schemas.microsoft.com/office/drawing/2014/main" val="244954593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129059046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655990868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887783944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275271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5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7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105603"/>
                  </a:ext>
                </a:extLst>
              </a:tr>
            </a:tbl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5ACB491-BCB7-5947-96D3-597D1ECE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89" y="2299305"/>
            <a:ext cx="2540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4B189-2D40-8B46-992D-EF7C3B2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89" y="3114340"/>
            <a:ext cx="2997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2E3DC-CB4A-F34F-8C41-AED38EA18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89" y="4744411"/>
            <a:ext cx="31369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D8254D-DB75-7D46-98A1-E29C51964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189" y="3929375"/>
            <a:ext cx="2806700" cy="62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046B6-C325-964A-B80C-18A6927F1847}"/>
              </a:ext>
            </a:extLst>
          </p:cNvPr>
          <p:cNvSpPr txBox="1"/>
          <p:nvPr/>
        </p:nvSpPr>
        <p:spPr>
          <a:xfrm>
            <a:off x="5585750" y="4288158"/>
            <a:ext cx="16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 x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06476-354A-E345-9D82-D43FC2F62721}"/>
              </a:ext>
            </a:extLst>
          </p:cNvPr>
          <p:cNvSpPr txBox="1"/>
          <p:nvPr/>
        </p:nvSpPr>
        <p:spPr>
          <a:xfrm>
            <a:off x="8382857" y="2379622"/>
            <a:ext cx="197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Cell Lines x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570F-0088-734C-BFA7-A60263F451CE}"/>
              </a:ext>
            </a:extLst>
          </p:cNvPr>
          <p:cNvSpPr txBox="1"/>
          <p:nvPr/>
        </p:nvSpPr>
        <p:spPr>
          <a:xfrm>
            <a:off x="8080289" y="4136176"/>
            <a:ext cx="258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 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7040-7322-3B4B-B3A2-94742C4B1350}"/>
              </a:ext>
            </a:extLst>
          </p:cNvPr>
          <p:cNvSpPr txBox="1"/>
          <p:nvPr/>
        </p:nvSpPr>
        <p:spPr>
          <a:xfrm>
            <a:off x="315311" y="5465379"/>
            <a:ext cx="527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AEDWIP:  16,579 is wrong</a:t>
            </a:r>
          </a:p>
          <a:p>
            <a:r>
              <a:rPr lang="en-US" sz="1400" dirty="0"/>
              <a:t>16,756 is original data, 14% of values are missing. We filtered these genes out, actual training data only had about 800 missing values. Would like to go back and use full data set</a:t>
            </a:r>
          </a:p>
        </p:txBody>
      </p:sp>
    </p:spTree>
    <p:extLst>
      <p:ext uri="{BB962C8B-B14F-4D97-AF65-F5344CB8AC3E}">
        <p14:creationId xmlns:p14="http://schemas.microsoft.com/office/powerpoint/2010/main" val="22204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11FA-2F0A-2848-8481-B9908146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def </a:t>
            </a:r>
            <a:r>
              <a:rPr lang="en-US" dirty="0" err="1"/>
              <a:t>randomizeData</a:t>
            </a:r>
            <a:r>
              <a:rPr lang="en-US" dirty="0"/>
              <a:t>(self, Y, R):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9099-AA20-984A-9030-14E1A3F53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4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Example  input</a:t>
            </a:r>
          </a:p>
          <a:p>
            <a:pPr marL="0" indent="0">
              <a:buNone/>
            </a:pPr>
            <a:r>
              <a:rPr lang="en-US" sz="1800" dirty="0"/>
              <a:t> Y = </a:t>
            </a:r>
            <a:r>
              <a:rPr lang="en-US" sz="1800" dirty="0" err="1"/>
              <a:t>np.array</a:t>
            </a:r>
            <a:r>
              <a:rPr lang="en-US" sz="1800" dirty="0"/>
              <a:t>([</a:t>
            </a:r>
          </a:p>
          <a:p>
            <a:pPr marL="0" indent="0">
              <a:buNone/>
            </a:pPr>
            <a:r>
              <a:rPr lang="en-US" sz="1800" dirty="0"/>
              <a:t>                [  1,   2,   3,  4,   5],</a:t>
            </a:r>
          </a:p>
          <a:p>
            <a:pPr marL="0" indent="0">
              <a:buNone/>
            </a:pPr>
            <a:r>
              <a:rPr lang="en-US" sz="1800" dirty="0"/>
              <a:t>                [ 10,  20,  30,  40,  50],</a:t>
            </a:r>
          </a:p>
          <a:p>
            <a:pPr marL="0" indent="0">
              <a:buNone/>
            </a:pPr>
            <a:r>
              <a:rPr lang="en-US" sz="1800" dirty="0"/>
              <a:t>                [100, 200, 300, 400, 500]</a:t>
            </a:r>
          </a:p>
          <a:p>
            <a:pPr marL="0" indent="0">
              <a:buNone/>
            </a:pPr>
            <a:r>
              <a:rPr lang="en-US" sz="1800" dirty="0"/>
              <a:t>                ])</a:t>
            </a:r>
          </a:p>
          <a:p>
            <a:pPr marL="0" indent="0">
              <a:buNone/>
            </a:pPr>
            <a:r>
              <a:rPr lang="en-US" sz="1800" dirty="0"/>
              <a:t> R = </a:t>
            </a:r>
            <a:r>
              <a:rPr lang="en-US" sz="1800" dirty="0" err="1"/>
              <a:t>np.array</a:t>
            </a:r>
            <a:r>
              <a:rPr lang="en-US" sz="1800" dirty="0"/>
              <a:t>([  # not valid knockout</a:t>
            </a:r>
          </a:p>
          <a:p>
            <a:pPr marL="0" indent="0">
              <a:buNone/>
            </a:pPr>
            <a:r>
              <a:rPr lang="en-US" sz="1800" dirty="0"/>
              <a:t>                [ 'a',  'b',  'c',  'd',  'e'],</a:t>
            </a:r>
          </a:p>
          <a:p>
            <a:pPr marL="0" indent="0">
              <a:buNone/>
            </a:pPr>
            <a:r>
              <a:rPr lang="en-US" sz="1800" dirty="0"/>
              <a:t>                [ 'f',  'g',  'h',  '</a:t>
            </a:r>
            <a:r>
              <a:rPr lang="en-US" sz="1800" dirty="0" err="1"/>
              <a:t>i</a:t>
            </a:r>
            <a:r>
              <a:rPr lang="en-US" sz="1800" dirty="0"/>
              <a:t>',  'j'],</a:t>
            </a:r>
          </a:p>
          <a:p>
            <a:pPr marL="0" indent="0">
              <a:buNone/>
            </a:pPr>
            <a:r>
              <a:rPr lang="en-US" sz="1800" dirty="0"/>
              <a:t>                [ 'k',  'l',  'm',  'n',  'o']</a:t>
            </a:r>
          </a:p>
          <a:p>
            <a:pPr marL="0" indent="0">
              <a:buNone/>
            </a:pPr>
            <a:r>
              <a:rPr lang="en-US" sz="1800" dirty="0"/>
              <a:t>                ])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ECC6D-30B7-AD4D-8C85-1B9913E4DD48}"/>
              </a:ext>
            </a:extLst>
          </p:cNvPr>
          <p:cNvSpPr txBox="1">
            <a:spLocks/>
          </p:cNvSpPr>
          <p:nvPr/>
        </p:nvSpPr>
        <p:spPr>
          <a:xfrm>
            <a:off x="5898931" y="1825625"/>
            <a:ext cx="44064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Example 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</a:t>
            </a:r>
            <a:r>
              <a:rPr lang="en-US" sz="1800" dirty="0" err="1"/>
              <a:t>YOut</a:t>
            </a:r>
            <a:r>
              <a:rPr lang="en-US" sz="1800" dirty="0"/>
              <a:t>=  </a:t>
            </a:r>
            <a:r>
              <a:rPr lang="en-US" sz="1800" dirty="0" err="1"/>
              <a:t>np.array</a:t>
            </a:r>
            <a:r>
              <a:rPr lang="en-US" sz="1800" dirty="0"/>
              <a:t>([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   [  2   5   3   1   4]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               [ 40  20  30  10  50]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               [200 100 400 500 300]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   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ROut</a:t>
            </a:r>
            <a:r>
              <a:rPr lang="en-US" sz="1800" dirty="0"/>
              <a:t> = </a:t>
            </a:r>
            <a:r>
              <a:rPr lang="en-US" sz="1800" dirty="0" err="1"/>
              <a:t>np.aray</a:t>
            </a:r>
            <a:r>
              <a:rPr lang="en-US" sz="1800" dirty="0"/>
              <a:t>([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          ['b' 'e' 'c' 'a' 'd']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                       ['</a:t>
            </a:r>
            <a:r>
              <a:rPr lang="en-US" sz="1800" dirty="0" err="1"/>
              <a:t>i</a:t>
            </a:r>
            <a:r>
              <a:rPr lang="en-US" sz="1800" dirty="0"/>
              <a:t>' 'g' 'h' 'f' 'j']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                       ['l' 'k' 'n' 'o' 'm’]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          ])</a:t>
            </a:r>
          </a:p>
        </p:txBody>
      </p:sp>
    </p:spTree>
    <p:extLst>
      <p:ext uri="{BB962C8B-B14F-4D97-AF65-F5344CB8AC3E}">
        <p14:creationId xmlns:p14="http://schemas.microsoft.com/office/powerpoint/2010/main" val="416947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2562-4DA1-D44E-9ED4-375A879F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Dep data exploration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C7AD3A-F8F4-0C4A-AC82-0A53737C1D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71950" y="3061494"/>
          <a:ext cx="3848100" cy="187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213">
                  <a:extLst>
                    <a:ext uri="{9D8B030D-6E8A-4147-A177-3AD203B41FA5}">
                      <a16:colId xmlns:a16="http://schemas.microsoft.com/office/drawing/2014/main" val="980124967"/>
                    </a:ext>
                  </a:extLst>
                </a:gridCol>
                <a:gridCol w="826629">
                  <a:extLst>
                    <a:ext uri="{9D8B030D-6E8A-4147-A177-3AD203B41FA5}">
                      <a16:colId xmlns:a16="http://schemas.microsoft.com/office/drawing/2014/main" val="3676713890"/>
                    </a:ext>
                  </a:extLst>
                </a:gridCol>
                <a:gridCol w="826629">
                  <a:extLst>
                    <a:ext uri="{9D8B030D-6E8A-4147-A177-3AD203B41FA5}">
                      <a16:colId xmlns:a16="http://schemas.microsoft.com/office/drawing/2014/main" val="4116854836"/>
                    </a:ext>
                  </a:extLst>
                </a:gridCol>
                <a:gridCol w="826629">
                  <a:extLst>
                    <a:ext uri="{9D8B030D-6E8A-4147-A177-3AD203B41FA5}">
                      <a16:colId xmlns:a16="http://schemas.microsoft.com/office/drawing/2014/main" val="2739099874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missing &gt;= 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number of genes dropped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2179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418331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5,555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816409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5,562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48677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5,562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198328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5,562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606978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5,604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9597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D6ACB0-974D-BE48-9393-27B70154BD17}"/>
              </a:ext>
            </a:extLst>
          </p:cNvPr>
          <p:cNvSpPr txBox="1"/>
          <p:nvPr/>
        </p:nvSpPr>
        <p:spPr>
          <a:xfrm>
            <a:off x="1371600" y="1690688"/>
            <a:ext cx="432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Genes      = 16,755</a:t>
            </a:r>
          </a:p>
          <a:p>
            <a:endParaRPr lang="en-US" dirty="0"/>
          </a:p>
          <a:p>
            <a:r>
              <a:rPr lang="en-US" dirty="0"/>
              <a:t>Number of Cell Lines =      501</a:t>
            </a:r>
          </a:p>
        </p:txBody>
      </p:sp>
    </p:spTree>
    <p:extLst>
      <p:ext uri="{BB962C8B-B14F-4D97-AF65-F5344CB8AC3E}">
        <p14:creationId xmlns:p14="http://schemas.microsoft.com/office/powerpoint/2010/main" val="247098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D2C0-6C53-B844-9383-26B3B55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6420"/>
          </a:xfrm>
        </p:spPr>
        <p:txBody>
          <a:bodyPr/>
          <a:lstStyle/>
          <a:p>
            <a:r>
              <a:rPr lang="en-US" dirty="0"/>
              <a:t>Gene Dependency LRMF Training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214A84-A448-F544-8D58-34369B1BB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241694"/>
              </p:ext>
            </p:extLst>
          </p:nvPr>
        </p:nvGraphicFramePr>
        <p:xfrm>
          <a:off x="2056541" y="1061546"/>
          <a:ext cx="7318687" cy="2489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5194">
                  <a:extLst>
                    <a:ext uri="{9D8B030D-6E8A-4147-A177-3AD203B41FA5}">
                      <a16:colId xmlns:a16="http://schemas.microsoft.com/office/drawing/2014/main" val="3221696514"/>
                    </a:ext>
                  </a:extLst>
                </a:gridCol>
                <a:gridCol w="1193148">
                  <a:extLst>
                    <a:ext uri="{9D8B030D-6E8A-4147-A177-3AD203B41FA5}">
                      <a16:colId xmlns:a16="http://schemas.microsoft.com/office/drawing/2014/main" val="3060538778"/>
                    </a:ext>
                  </a:extLst>
                </a:gridCol>
                <a:gridCol w="1139882">
                  <a:extLst>
                    <a:ext uri="{9D8B030D-6E8A-4147-A177-3AD203B41FA5}">
                      <a16:colId xmlns:a16="http://schemas.microsoft.com/office/drawing/2014/main" val="2694931051"/>
                    </a:ext>
                  </a:extLst>
                </a:gridCol>
                <a:gridCol w="926821">
                  <a:extLst>
                    <a:ext uri="{9D8B030D-6E8A-4147-A177-3AD203B41FA5}">
                      <a16:colId xmlns:a16="http://schemas.microsoft.com/office/drawing/2014/main" val="4158490641"/>
                    </a:ext>
                  </a:extLst>
                </a:gridCol>
                <a:gridCol w="926821">
                  <a:extLst>
                    <a:ext uri="{9D8B030D-6E8A-4147-A177-3AD203B41FA5}">
                      <a16:colId xmlns:a16="http://schemas.microsoft.com/office/drawing/2014/main" val="3291678044"/>
                    </a:ext>
                  </a:extLst>
                </a:gridCol>
                <a:gridCol w="926821">
                  <a:extLst>
                    <a:ext uri="{9D8B030D-6E8A-4147-A177-3AD203B41FA5}">
                      <a16:colId xmlns:a16="http://schemas.microsoft.com/office/drawing/2014/main" val="1320824016"/>
                    </a:ext>
                  </a:extLst>
                </a:gridCol>
              </a:tblGrid>
              <a:tr h="426703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geneFilterPercent_0.25_holdOutPercent_0.4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89269"/>
                  </a:ext>
                </a:extLst>
              </a:tr>
              <a:tr h="2895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</a:rPr>
                        <a:t>num learned features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</a:rPr>
                        <a:t>cost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</a:rPr>
                        <a:t>training time min:sec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632182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16,876.33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22:20.6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0692672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21,294.35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07:11.2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8794717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24,845.80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04:08.6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23432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25,905.07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03:54.6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442547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RANDOMIZED</a:t>
                      </a:r>
                      <a:r>
                        <a:rPr lang="en-US" sz="1600" u="none" strike="noStrike" dirty="0">
                          <a:effectLst/>
                        </a:rPr>
                        <a:t>: 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31,563.37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613876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27,115.34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03:00.4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8157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31,109.82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02:29.4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07776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CDB12F-CA91-254A-BF1D-BAF8FC0CDEDC}"/>
              </a:ext>
            </a:extLst>
          </p:cNvPr>
          <p:cNvSpPr txBox="1"/>
          <p:nvPr/>
        </p:nvSpPr>
        <p:spPr>
          <a:xfrm>
            <a:off x="525517" y="3657383"/>
            <a:ext cx="836623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 Filter Percent:</a:t>
            </a:r>
          </a:p>
          <a:p>
            <a:r>
              <a:rPr lang="en-US" sz="1400" dirty="0"/>
              <a:t>	- genes missing more than 25% of their values where dropped</a:t>
            </a:r>
          </a:p>
          <a:p>
            <a:endParaRPr lang="en-US" sz="1400" dirty="0"/>
          </a:p>
          <a:p>
            <a:r>
              <a:rPr lang="en-US" sz="1400" dirty="0"/>
              <a:t>Data set training/validation/test = 60/20/20</a:t>
            </a:r>
          </a:p>
          <a:p>
            <a:endParaRPr lang="en-US" sz="1400" dirty="0"/>
          </a:p>
          <a:p>
            <a:r>
              <a:rPr lang="en-US" sz="1400" dirty="0"/>
              <a:t>Randomized Data suffers from high bias</a:t>
            </a:r>
          </a:p>
          <a:p>
            <a:endParaRPr lang="en-US" sz="1400" dirty="0"/>
          </a:p>
          <a:p>
            <a:r>
              <a:rPr lang="en-US" sz="1400" dirty="0"/>
              <a:t>number of observed values in training set LRMF: </a:t>
            </a:r>
            <a:r>
              <a:rPr lang="en-US" sz="1400" dirty="0">
                <a:highlight>
                  <a:srgbClr val="FFFF00"/>
                </a:highlight>
              </a:rPr>
              <a:t>3,364,160</a:t>
            </a:r>
            <a:r>
              <a:rPr lang="en-US" sz="1400" dirty="0"/>
              <a:t> </a:t>
            </a:r>
          </a:p>
          <a:p>
            <a:r>
              <a:rPr lang="en-US" sz="1400" dirty="0"/>
              <a:t>	i.e. the number of examples</a:t>
            </a:r>
          </a:p>
          <a:p>
            <a:endParaRPr lang="en-US" sz="1400" dirty="0"/>
          </a:p>
          <a:p>
            <a:r>
              <a:rPr lang="en-US" sz="1400" dirty="0"/>
              <a:t>Size of  data : 5,607,693</a:t>
            </a:r>
          </a:p>
          <a:p>
            <a:endParaRPr lang="en-US" sz="1400" dirty="0"/>
          </a:p>
          <a:p>
            <a:r>
              <a:rPr lang="en-US" sz="1400" dirty="0"/>
              <a:t>Number of Learned Parameters</a:t>
            </a:r>
          </a:p>
          <a:p>
            <a:r>
              <a:rPr lang="en-US" sz="1400" dirty="0"/>
              <a:t>	 11193 * 19 + 501 * 19 = </a:t>
            </a:r>
            <a:r>
              <a:rPr lang="en-US" sz="1400" dirty="0">
                <a:highlight>
                  <a:srgbClr val="FFFF00"/>
                </a:highlight>
              </a:rPr>
              <a:t>22,2186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022B-F9EA-F541-B804-7EF08E43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 Dependency LRMF Hyper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302F-A90E-E440-B58E-2AA64E42F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Validation test set</a:t>
            </a:r>
          </a:p>
          <a:p>
            <a:r>
              <a:rPr lang="en-US" sz="1800" dirty="0"/>
              <a:t>n_3_geneFilterPercent_0.25_holdOutPercent_0.4 totalError:20,724.50 n_14_geneFilterPercent_0.25_holdOutPercent_0.4 totalError:19,090.72 </a:t>
            </a:r>
            <a:r>
              <a:rPr lang="en-US" sz="1800" dirty="0">
                <a:highlight>
                  <a:srgbClr val="FFFF00"/>
                </a:highlight>
              </a:rPr>
              <a:t>n_19_geneFilterPercent_0.25_holdOutPercent_0.4 totalError:18,958.41 </a:t>
            </a:r>
            <a:r>
              <a:rPr lang="en-US" sz="1800" dirty="0"/>
              <a:t>n_25_geneFilterPercent_0.25_holdOutPercent_0.4 totalError:18,987.49 n_50_geneFilterPercent_0.25_holdOutPercent_0.4 totalError:19,909.83 n_100_geneFilterPercent_0.25_holdOutPercent_0.4 totalError:23,908.81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randomized base line</a:t>
            </a:r>
          </a:p>
          <a:p>
            <a:pPr lvl="1"/>
            <a:r>
              <a:rPr lang="en-US" sz="1800" dirty="0"/>
              <a:t>n_19_geneFilterPercent_0.25_holdOutPercent_0.4_randomized totalError:23,685.27</a:t>
            </a:r>
          </a:p>
        </p:txBody>
      </p:sp>
    </p:spTree>
    <p:extLst>
      <p:ext uri="{BB962C8B-B14F-4D97-AF65-F5344CB8AC3E}">
        <p14:creationId xmlns:p14="http://schemas.microsoft.com/office/powerpoint/2010/main" val="137268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65FF-A8B7-434F-909B-293CBF77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Dependency LRMF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6E54-88AF-AF42-AEFC-506524D1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n_19_geneFilterPercent_0.25_holdOutPercent_0.4 total Error: 18,979.49</a:t>
            </a:r>
          </a:p>
        </p:txBody>
      </p:sp>
    </p:spTree>
    <p:extLst>
      <p:ext uri="{BB962C8B-B14F-4D97-AF65-F5344CB8AC3E}">
        <p14:creationId xmlns:p14="http://schemas.microsoft.com/office/powerpoint/2010/main" val="193431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C5DB-CBED-7D4A-B99E-8DEA27A9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5 most similar gene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9B86-B3A5-204E-8484-1C44FE61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RGPD3 (653489), RGPD2 (729857)</a:t>
            </a:r>
          </a:p>
          <a:p>
            <a:pPr lvl="1"/>
            <a:r>
              <a:rPr lang="en-US" dirty="0"/>
              <a:t>Members of the same gene family, have similar function </a:t>
            </a:r>
          </a:p>
          <a:p>
            <a:r>
              <a:rPr lang="en-US" dirty="0"/>
              <a:t>EGR2 (1959), WEE2-AS1 (285962)</a:t>
            </a:r>
          </a:p>
          <a:p>
            <a:pPr lvl="1"/>
            <a:r>
              <a:rPr lang="en-US" dirty="0"/>
              <a:t>EGR2 may promote WEE2 transcription (from gene cards)</a:t>
            </a:r>
          </a:p>
          <a:p>
            <a:r>
              <a:rPr lang="en-US" dirty="0"/>
              <a:t>STAT4 (6775), SLCO3A1 (28232)</a:t>
            </a:r>
          </a:p>
          <a:p>
            <a:r>
              <a:rPr lang="en-US" dirty="0"/>
              <a:t>TOP1MT (116447),  GK (2710)</a:t>
            </a:r>
          </a:p>
          <a:p>
            <a:r>
              <a:rPr lang="en-US" dirty="0"/>
              <a:t>SCNN1D (6339), P4HA2 (8974)</a:t>
            </a:r>
          </a:p>
        </p:txBody>
      </p:sp>
    </p:spTree>
    <p:extLst>
      <p:ext uri="{BB962C8B-B14F-4D97-AF65-F5344CB8AC3E}">
        <p14:creationId xmlns:p14="http://schemas.microsoft.com/office/powerpoint/2010/main" val="3054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992</Words>
  <Application>Microsoft Macintosh PowerPoint</Application>
  <PresentationFormat>Widescreen</PresentationFormat>
  <Paragraphs>195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Office Theme</vt:lpstr>
      <vt:lpstr>Gene Essentiality Status</vt:lpstr>
      <vt:lpstr>Part 1</vt:lpstr>
      <vt:lpstr>Recommender System: Hybrid Collaborative Filtering (Low Rank Matrix Factorization)</vt:lpstr>
      <vt:lpstr> def randomizeData(self, Y, R):</vt:lpstr>
      <vt:lpstr>Gen Dep data exploration</vt:lpstr>
      <vt:lpstr>Gene Dependency LRMF Training Results</vt:lpstr>
      <vt:lpstr>Gene Dependency LRMF Hyper parameter tuning</vt:lpstr>
      <vt:lpstr>Gene Dependency LRMF Test Results</vt:lpstr>
      <vt:lpstr>Results: 5 most similar gene pairs</vt:lpstr>
      <vt:lpstr>PowerPoint Presentation</vt:lpstr>
      <vt:lpstr>PowerPoint Presentation</vt:lpstr>
      <vt:lpstr>Part II</vt:lpstr>
      <vt:lpstr>Deep Mapper Mode Evaluating architectures of the following form</vt:lpstr>
      <vt:lpstr>Issues</vt:lpstr>
      <vt:lpstr>Theory's and debug strategy Work in progress</vt:lpstr>
      <vt:lpstr>Theory's and debug strategy</vt:lpstr>
      <vt:lpstr>Theory's and debug strategy work in progress</vt:lpstr>
      <vt:lpstr>Theory's and debug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Essentiality Status</dc:title>
  <dc:creator>Microsoft Office User</dc:creator>
  <cp:lastModifiedBy>Microsoft Office User</cp:lastModifiedBy>
  <cp:revision>25</cp:revision>
  <dcterms:created xsi:type="dcterms:W3CDTF">2020-03-13T18:26:24Z</dcterms:created>
  <dcterms:modified xsi:type="dcterms:W3CDTF">2020-03-20T16:33:13Z</dcterms:modified>
</cp:coreProperties>
</file>